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5143500" cx="9144000"/>
  <p:notesSz cx="6858000" cy="9144000"/>
  <p:embeddedFontLst>
    <p:embeddedFont>
      <p:font typeface="Montserrat"/>
      <p:regular r:id="rId24"/>
      <p:bold r:id="rId25"/>
      <p:italic r:id="rId26"/>
      <p:boldItalic r:id="rId27"/>
    </p:embeddedFont>
    <p:embeddedFont>
      <p:font typeface="Lato"/>
      <p:regular r:id="rId28"/>
      <p:bold r:id="rId29"/>
      <p:italic r:id="rId30"/>
      <p:boldItalic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Montserrat-regular.fntdata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ontserrat-italic.fntdata"/><Relationship Id="rId25" Type="http://schemas.openxmlformats.org/officeDocument/2006/relationships/font" Target="fonts/Montserrat-bold.fntdata"/><Relationship Id="rId28" Type="http://schemas.openxmlformats.org/officeDocument/2006/relationships/font" Target="fonts/Lato-regular.fntdata"/><Relationship Id="rId27" Type="http://schemas.openxmlformats.org/officeDocument/2006/relationships/font" Target="fonts/Montserrat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Lato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Lato-boldItalic.fntdata"/><Relationship Id="rId30" Type="http://schemas.openxmlformats.org/officeDocument/2006/relationships/font" Target="fonts/Lato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625bfae079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625bfae079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63985c148a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63985c148a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63985c148a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63985c148a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63985c148a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63985c148a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625bfae079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625bfae079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625bfae079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625bfae079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625bfae079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625bfae079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625bfae079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625bfae079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625bfae079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625bfae079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5f48a085e8_0_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5f48a085e8_0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5f48a085e8_0_2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5f48a085e8_0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5f48a085e8_0_2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5f48a085e8_0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5f48a085e8_0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5f48a085e8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625bfae079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625bfae079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5f48a085e8_0_2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5f48a085e8_0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5f48a085e8_0_2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5f48a085e8_0_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625bfae079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625bfae079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Relationship Id="rId4" Type="http://schemas.openxmlformats.org/officeDocument/2006/relationships/image" Target="../media/image1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Relationship Id="rId4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png"/><Relationship Id="rId4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Relationship Id="rId4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png"/><Relationship Id="rId4" Type="http://schemas.openxmlformats.org/officeDocument/2006/relationships/image" Target="../media/image1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Lab Tools Workshop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Fall 19</a:t>
            </a:r>
            <a:endParaRPr/>
          </a:p>
        </p:txBody>
      </p:sp>
      <p:sp>
        <p:nvSpPr>
          <p:cNvPr id="135" name="Google Shape;135;p13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Henry Kou, Evan Brown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POWER SUPPLY DEMO</a:t>
            </a:r>
            <a:endParaRPr/>
          </a:p>
        </p:txBody>
      </p:sp>
      <p:sp>
        <p:nvSpPr>
          <p:cNvPr id="195" name="Google Shape;195;p22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96" name="Google Shape;196;p22"/>
          <p:cNvPicPr preferRelativeResize="0"/>
          <p:nvPr/>
        </p:nvPicPr>
        <p:blipFill rotWithShape="1">
          <a:blip r:embed="rId3">
            <a:alphaModFix/>
          </a:blip>
          <a:srcRect b="17702" l="4623" r="3650" t="22954"/>
          <a:stretch/>
        </p:blipFill>
        <p:spPr>
          <a:xfrm>
            <a:off x="481700" y="1406550"/>
            <a:ext cx="3376000" cy="291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71100" y="973850"/>
            <a:ext cx="2905725" cy="3872900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22"/>
          <p:cNvSpPr/>
          <p:nvPr/>
        </p:nvSpPr>
        <p:spPr>
          <a:xfrm>
            <a:off x="5402175" y="3342775"/>
            <a:ext cx="1084500" cy="328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22"/>
          <p:cNvSpPr txBox="1"/>
          <p:nvPr/>
        </p:nvSpPr>
        <p:spPr>
          <a:xfrm>
            <a:off x="4178475" y="1930050"/>
            <a:ext cx="1292700" cy="26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Proper Probe Placement on the first channel. The other ends are alligator clip to attach to leads but other tips are available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23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06" name="Google Shape;20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2200" y="1048075"/>
            <a:ext cx="2799451" cy="3731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53850" y="839139"/>
            <a:ext cx="2799451" cy="3731285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3"/>
          <p:cNvSpPr/>
          <p:nvPr/>
        </p:nvSpPr>
        <p:spPr>
          <a:xfrm>
            <a:off x="1104300" y="3830275"/>
            <a:ext cx="2258400" cy="3084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23"/>
          <p:cNvSpPr txBox="1"/>
          <p:nvPr/>
        </p:nvSpPr>
        <p:spPr>
          <a:xfrm>
            <a:off x="3402475" y="3681025"/>
            <a:ext cx="1169400" cy="12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The power switch on the left (sometimes on back)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0" name="Google Shape;210;p23"/>
          <p:cNvSpPr/>
          <p:nvPr/>
        </p:nvSpPr>
        <p:spPr>
          <a:xfrm>
            <a:off x="5213150" y="3084100"/>
            <a:ext cx="1551900" cy="258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23"/>
          <p:cNvSpPr txBox="1"/>
          <p:nvPr/>
        </p:nvSpPr>
        <p:spPr>
          <a:xfrm>
            <a:off x="4009350" y="1790775"/>
            <a:ext cx="1551900" cy="17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The “soft keys” that select between setting voltage, current, OVP, OCP and tracking(multi output use) 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2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18" name="Google Shape;21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702" y="572050"/>
            <a:ext cx="3000624" cy="3999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05627" y="479342"/>
            <a:ext cx="3000624" cy="3999409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24"/>
          <p:cNvSpPr/>
          <p:nvPr/>
        </p:nvSpPr>
        <p:spPr>
          <a:xfrm>
            <a:off x="2099175" y="3024425"/>
            <a:ext cx="1313400" cy="2487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24"/>
          <p:cNvSpPr txBox="1"/>
          <p:nvPr/>
        </p:nvSpPr>
        <p:spPr>
          <a:xfrm>
            <a:off x="3412575" y="2725950"/>
            <a:ext cx="1372800" cy="29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Note: You might need to press the OVP and OCP buttons twice to actually turn them on (check on or off on the display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2" name="Google Shape;222;p24"/>
          <p:cNvSpPr/>
          <p:nvPr/>
        </p:nvSpPr>
        <p:spPr>
          <a:xfrm>
            <a:off x="5760325" y="1671400"/>
            <a:ext cx="2437500" cy="497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23" name="Google Shape;223;p24"/>
          <p:cNvSpPr txBox="1"/>
          <p:nvPr/>
        </p:nvSpPr>
        <p:spPr>
          <a:xfrm>
            <a:off x="4646075" y="1164000"/>
            <a:ext cx="1114200" cy="24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The on button for the first output set, will light up when pressed and on and the display on the screen will change to your settings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2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30" name="Google Shape;230;p25"/>
          <p:cNvPicPr preferRelativeResize="0"/>
          <p:nvPr/>
        </p:nvPicPr>
        <p:blipFill rotWithShape="1">
          <a:blip r:embed="rId3">
            <a:alphaModFix/>
          </a:blip>
          <a:srcRect b="33752" l="58881" r="12243" t="33752"/>
          <a:stretch/>
        </p:blipFill>
        <p:spPr>
          <a:xfrm>
            <a:off x="646675" y="618711"/>
            <a:ext cx="2447400" cy="3671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25"/>
          <p:cNvSpPr txBox="1"/>
          <p:nvPr/>
        </p:nvSpPr>
        <p:spPr>
          <a:xfrm>
            <a:off x="3022375" y="849350"/>
            <a:ext cx="17943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General button pad for selecting the digits for setting voltage, current, OVP, OCP. Can use the numbers or the up or down key to change the values. Note: Sometimes you can’t put certain values in such as 0 for OCP so to go so change the value within the operating range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32" name="Google Shape;232;p25"/>
          <p:cNvPicPr preferRelativeResize="0"/>
          <p:nvPr/>
        </p:nvPicPr>
        <p:blipFill rotWithShape="1">
          <a:blip r:embed="rId4">
            <a:alphaModFix/>
          </a:blip>
          <a:srcRect b="13597" l="0" r="0" t="25862"/>
          <a:stretch/>
        </p:blipFill>
        <p:spPr>
          <a:xfrm>
            <a:off x="4936775" y="218900"/>
            <a:ext cx="3859001" cy="3113949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25"/>
          <p:cNvSpPr txBox="1"/>
          <p:nvPr/>
        </p:nvSpPr>
        <p:spPr>
          <a:xfrm>
            <a:off x="5063900" y="3541750"/>
            <a:ext cx="3790500" cy="12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Proper placement of the alligator clips on the board. Bottom is 7V positive and the top is ground.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Function Generator</a:t>
            </a:r>
            <a:endParaRPr/>
          </a:p>
        </p:txBody>
      </p:sp>
      <p:sp>
        <p:nvSpPr>
          <p:cNvPr id="239" name="Google Shape;239;p26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Function generators are used for generating different waveforms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Typical signals are sinusoidal, square,  triangle and sawtooth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Used in equipment testing where signal are required</a:t>
            </a:r>
            <a:endParaRPr/>
          </a:p>
        </p:txBody>
      </p:sp>
      <p:pic>
        <p:nvPicPr>
          <p:cNvPr id="240" name="Google Shape;24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68488" y="2830913"/>
            <a:ext cx="2771775" cy="1647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Function Generator Setup</a:t>
            </a:r>
            <a:endParaRPr/>
          </a:p>
        </p:txBody>
      </p:sp>
      <p:sp>
        <p:nvSpPr>
          <p:cNvPr id="246" name="Google Shape;246;p27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The first step is to setup the probes. They act like the power supply probes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Next is to set the frequency and amplitude of the signal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You can also select the signal type at this time too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There other settings to play with such as frequency sweeps and DC voltage offsets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Note: Keep in mind the difference between Amplitude and VPP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 PICS</a:t>
            </a:r>
            <a:endParaRPr/>
          </a:p>
        </p:txBody>
      </p:sp>
      <p:sp>
        <p:nvSpPr>
          <p:cNvPr id="252" name="Google Shape;252;p28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53" name="Google Shape;25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4500" y="1024225"/>
            <a:ext cx="2829299" cy="3771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49701" y="449425"/>
            <a:ext cx="3303675" cy="4403351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28"/>
          <p:cNvSpPr/>
          <p:nvPr/>
        </p:nvSpPr>
        <p:spPr>
          <a:xfrm>
            <a:off x="2275975" y="2927675"/>
            <a:ext cx="1263300" cy="1503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28"/>
          <p:cNvSpPr txBox="1"/>
          <p:nvPr/>
        </p:nvSpPr>
        <p:spPr>
          <a:xfrm>
            <a:off x="3479125" y="2571750"/>
            <a:ext cx="1233300" cy="20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The cable for the function generator is similar to the one for the oscilloscope though the probes may terminate in alligator clips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7" name="Google Shape;257;p28"/>
          <p:cNvSpPr txBox="1"/>
          <p:nvPr/>
        </p:nvSpPr>
        <p:spPr>
          <a:xfrm>
            <a:off x="4592050" y="1335500"/>
            <a:ext cx="1263300" cy="345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The function generator also has soft buttons though the most important are the wave shape and the freq, ampl, and offset keys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Oscilloscopes</a:t>
            </a:r>
            <a:endParaRPr/>
          </a:p>
        </p:txBody>
      </p:sp>
      <p:sp>
        <p:nvSpPr>
          <p:cNvPr id="263" name="Google Shape;263;p29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Oscilloscopes are used to view electrical signals(voltage) as waveforms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Have different levels of accuracy and range depending on the sampling frequency of the oscope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Can also display things such as amplitude of signal, frequency, rise time, fall time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Can be slightly variable in control between different brands but are generally all equipped with knobs to control the position and perspective of the signal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In use you use it in parallel with signals or voltages the same way you would use a DMM for voltage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30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70" name="Google Shape;270;p30"/>
          <p:cNvPicPr preferRelativeResize="0"/>
          <p:nvPr/>
        </p:nvPicPr>
        <p:blipFill rotWithShape="1">
          <a:blip r:embed="rId3">
            <a:alphaModFix/>
          </a:blip>
          <a:srcRect b="0" l="32129" r="0" t="27341"/>
          <a:stretch/>
        </p:blipFill>
        <p:spPr>
          <a:xfrm>
            <a:off x="1062775" y="494025"/>
            <a:ext cx="3077262" cy="4390800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0"/>
          <p:cNvSpPr/>
          <p:nvPr/>
        </p:nvSpPr>
        <p:spPr>
          <a:xfrm>
            <a:off x="3178350" y="962525"/>
            <a:ext cx="1173000" cy="1503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30"/>
          <p:cNvSpPr/>
          <p:nvPr/>
        </p:nvSpPr>
        <p:spPr>
          <a:xfrm>
            <a:off x="3328725" y="1362550"/>
            <a:ext cx="2607000" cy="1503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30"/>
          <p:cNvSpPr/>
          <p:nvPr/>
        </p:nvSpPr>
        <p:spPr>
          <a:xfrm>
            <a:off x="3613800" y="1995250"/>
            <a:ext cx="2406300" cy="1503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30"/>
          <p:cNvSpPr/>
          <p:nvPr/>
        </p:nvSpPr>
        <p:spPr>
          <a:xfrm>
            <a:off x="3559325" y="2496600"/>
            <a:ext cx="2787300" cy="1503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30"/>
          <p:cNvSpPr txBox="1"/>
          <p:nvPr/>
        </p:nvSpPr>
        <p:spPr>
          <a:xfrm>
            <a:off x="4361450" y="290775"/>
            <a:ext cx="2496600" cy="10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Controls the period of time shown on the display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6" name="Google Shape;276;p30"/>
          <p:cNvSpPr txBox="1"/>
          <p:nvPr/>
        </p:nvSpPr>
        <p:spPr>
          <a:xfrm>
            <a:off x="5945600" y="952500"/>
            <a:ext cx="2215800" cy="10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Controls the trigger level (should be within the expected signal voltage range)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7" name="Google Shape;277;p30"/>
          <p:cNvSpPr txBox="1"/>
          <p:nvPr/>
        </p:nvSpPr>
        <p:spPr>
          <a:xfrm>
            <a:off x="6106025" y="1935075"/>
            <a:ext cx="2917800" cy="4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Controls the volt/division going up and down the monitor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8" name="Google Shape;278;p30"/>
          <p:cNvSpPr txBox="1"/>
          <p:nvPr/>
        </p:nvSpPr>
        <p:spPr>
          <a:xfrm>
            <a:off x="6436900" y="2576775"/>
            <a:ext cx="1323600" cy="23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Shifts the vertical view up or down to center signals that have DC offset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Tools Do We Use?</a:t>
            </a:r>
            <a:endParaRPr/>
          </a:p>
        </p:txBody>
      </p:sp>
      <p:sp>
        <p:nvSpPr>
          <p:cNvPr id="141" name="Google Shape;141;p14"/>
          <p:cNvSpPr txBox="1"/>
          <p:nvPr>
            <p:ph idx="1" type="body"/>
          </p:nvPr>
        </p:nvSpPr>
        <p:spPr>
          <a:xfrm>
            <a:off x="1297500" y="1567550"/>
            <a:ext cx="53283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In most projects there will be a need to do testing or use tools to assist in the operation of devices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The most common tools we use are DMM (digital multimeters), </a:t>
            </a:r>
            <a:r>
              <a:rPr lang="en"/>
              <a:t>Oscilloscopes and Electronic Power Supplies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They help us power and debug circuits to find and fix problems</a:t>
            </a:r>
            <a:endParaRPr/>
          </a:p>
        </p:txBody>
      </p:sp>
      <p:pic>
        <p:nvPicPr>
          <p:cNvPr id="142" name="Google Shape;14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57799" y="393738"/>
            <a:ext cx="1864800" cy="224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56595" y="2907495"/>
            <a:ext cx="4105800" cy="208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Further Notes</a:t>
            </a:r>
            <a:endParaRPr/>
          </a:p>
        </p:txBody>
      </p:sp>
      <p:sp>
        <p:nvSpPr>
          <p:cNvPr id="149" name="Google Shape;149;p1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Not all tools have the same features between them so it’s important to look up directions for a device if you’re unsure about it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Each device also works differently and its important to understand what the device is doing in order to know how and why to use it in certain ways</a:t>
            </a:r>
            <a:endParaRPr sz="18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DMMs</a:t>
            </a:r>
            <a:endParaRPr/>
          </a:p>
        </p:txBody>
      </p:sp>
      <p:sp>
        <p:nvSpPr>
          <p:cNvPr id="155" name="Google Shape;155;p16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Dmms are used by engineers and non engineers. You probably have one in a drawer to check the voltage on your batteries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They can act as voltmeters, ammeters, continuity testers, and can measure resistances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Voltmeter settings are used in parallel with a circuit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Ammeter settings are used in series with a circuit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Ohmmeter settings are usually used separately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set the DMM up</a:t>
            </a:r>
            <a:endParaRPr/>
          </a:p>
        </p:txBody>
      </p:sp>
      <p:sp>
        <p:nvSpPr>
          <p:cNvPr id="161" name="Google Shape;161;p17"/>
          <p:cNvSpPr txBox="1"/>
          <p:nvPr>
            <p:ph idx="1" type="body"/>
          </p:nvPr>
        </p:nvSpPr>
        <p:spPr>
          <a:xfrm>
            <a:off x="1297500" y="1567550"/>
            <a:ext cx="33375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The DMM has between 3 and 4 holes on the bottom. The black hole (usually labeled COM) is for the black wire and is associated with the negative terminal of devices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The other two terminals will usually have a V or Ω to denote that as the voltmeter and continuity probe while the other will be labeled with an A or mA denoting the ammeter</a:t>
            </a:r>
            <a:endParaRPr/>
          </a:p>
        </p:txBody>
      </p:sp>
      <p:pic>
        <p:nvPicPr>
          <p:cNvPr id="162" name="Google Shape;16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34128" y="680375"/>
            <a:ext cx="3837713" cy="3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Parallel vs. Series</a:t>
            </a:r>
            <a:endParaRPr/>
          </a:p>
        </p:txBody>
      </p:sp>
      <p:sp>
        <p:nvSpPr>
          <p:cNvPr id="168" name="Google Shape;168;p18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Series refers to items being directly in a line, in our circuits that means current must flow through each component to get to the next (The second picture displays a series </a:t>
            </a:r>
            <a:r>
              <a:rPr lang="en"/>
              <a:t>circuit</a:t>
            </a:r>
            <a:r>
              <a:rPr lang="en"/>
              <a:t>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Parallel refers to items being beside each other, in our circuits that means that the two components will get the same voltage (The first picture displays a voltmeter in parallel with R2)</a:t>
            </a:r>
            <a:endParaRPr/>
          </a:p>
        </p:txBody>
      </p:sp>
      <p:pic>
        <p:nvPicPr>
          <p:cNvPr id="169" name="Google Shape;169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16417" y="3070113"/>
            <a:ext cx="5132375" cy="172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Continuity tests</a:t>
            </a:r>
            <a:endParaRPr/>
          </a:p>
        </p:txBody>
      </p:sp>
      <p:sp>
        <p:nvSpPr>
          <p:cNvPr id="175" name="Google Shape;175;p19"/>
          <p:cNvSpPr txBox="1"/>
          <p:nvPr>
            <p:ph idx="1" type="body"/>
          </p:nvPr>
        </p:nvSpPr>
        <p:spPr>
          <a:xfrm>
            <a:off x="1297500" y="1567550"/>
            <a:ext cx="55671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Flipping to the sound wave shape puts the DMM in continuity test mode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This mode is useful for seeing if two points in a circuit are connected with low resistance between them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The practical application is to find shorted wires and to make sure that connected points (such as ground) are connected across different parts of a circuit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The test beeps when the two components are connected </a:t>
            </a:r>
            <a:endParaRPr/>
          </a:p>
        </p:txBody>
      </p:sp>
      <p:pic>
        <p:nvPicPr>
          <p:cNvPr id="176" name="Google Shape;176;p19"/>
          <p:cNvPicPr preferRelativeResize="0"/>
          <p:nvPr/>
        </p:nvPicPr>
        <p:blipFill rotWithShape="1">
          <a:blip r:embed="rId3">
            <a:alphaModFix/>
          </a:blip>
          <a:srcRect b="0" l="0" r="0" t="21272"/>
          <a:stretch/>
        </p:blipFill>
        <p:spPr>
          <a:xfrm rot="5400000">
            <a:off x="6924062" y="1034413"/>
            <a:ext cx="1790775" cy="161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Power Supplies</a:t>
            </a:r>
            <a:endParaRPr/>
          </a:p>
        </p:txBody>
      </p:sp>
      <p:sp>
        <p:nvSpPr>
          <p:cNvPr id="182" name="Google Shape;182;p20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Power supplies can be very varied. High quality ones  provide protections to help prevent accidents when testing equipment and circuits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Can set voltage or current and set specified protection levels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Commonly you will want to set current limits to protect your </a:t>
            </a:r>
            <a:r>
              <a:rPr lang="en"/>
              <a:t>circuits</a:t>
            </a:r>
            <a:r>
              <a:rPr lang="en"/>
              <a:t> from getting to much power and overloading</a:t>
            </a:r>
            <a:endParaRPr/>
          </a:p>
        </p:txBody>
      </p:sp>
      <p:pic>
        <p:nvPicPr>
          <p:cNvPr id="183" name="Google Shape;18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64000" y="2730950"/>
            <a:ext cx="2246675" cy="2246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Power Supply Setup</a:t>
            </a:r>
            <a:endParaRPr/>
          </a:p>
        </p:txBody>
      </p:sp>
      <p:sp>
        <p:nvSpPr>
          <p:cNvPr id="189" name="Google Shape;189;p21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The first step would be to know the limits of the device you are testing. Such information is usually within a datasheet for the device. If you can’t find it there are always people and other resources to use to find out (officers, stackexchange, etc…)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Once known you can set the limits of the device. Each device is different for setting this so consulting the manual is recommended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Then you can place probes in and use it like a power supply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